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23"/>
  </p:notesMasterIdLst>
  <p:sldIdLst>
    <p:sldId id="27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053D2BE7-50CE-4084-B66D-CDCE2EA7FC95}">
          <p14:sldIdLst>
            <p14:sldId id="279"/>
          </p14:sldIdLst>
        </p14:section>
        <p14:section name="IPL INDIA" id="{83ED6B78-72AA-4750-888E-688D20453F25}">
          <p14:sldIdLst>
            <p14:sldId id="257"/>
          </p14:sldIdLst>
        </p14:section>
        <p14:section name="Problem Statement" id="{CE1D04B7-EA05-42A4-87C5-B5FBE8D4BBC4}">
          <p14:sldIdLst>
            <p14:sldId id="258"/>
          </p14:sldIdLst>
        </p14:section>
        <p14:section name="Data Provided" id="{2B4146D9-3805-4AB4-8F51-8B6EA2A820F4}">
          <p14:sldIdLst>
            <p14:sldId id="259"/>
          </p14:sldIdLst>
        </p14:section>
        <p14:section name="Primary Insights" id="{ED597A4E-E6A8-4AF8-8DCF-23847DFF77FE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Secondary Analysis (Prediction)" id="{1FC79E99-577A-44CB-A5F6-FFDC04CB8CD5}">
          <p14:sldIdLst>
            <p14:sldId id="270"/>
            <p14:sldId id="271"/>
            <p14:sldId id="272"/>
            <p14:sldId id="273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500" d="100"/>
        <a:sy n="5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42B4FE-BEBF-41C4-8E49-C6C7306EBF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7DA21D-94A5-4451-B8BE-CE6B42DE20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document contains all the meta information regarding the columns described in the CSV files for a comprehensive analysis of IPL matches over the past three years (2021, 2022, 2023). The CSV files are as follows :</a:t>
          </a:r>
        </a:p>
      </dgm:t>
    </dgm:pt>
    <dgm:pt modelId="{255201EE-F9B3-4013-B1F8-CA0A124BAAF9}" type="parTrans" cxnId="{AE60E840-6F94-4BFC-AE8D-52C0DC3F0B1A}">
      <dgm:prSet/>
      <dgm:spPr/>
      <dgm:t>
        <a:bodyPr/>
        <a:lstStyle/>
        <a:p>
          <a:endParaRPr lang="en-US"/>
        </a:p>
      </dgm:t>
    </dgm:pt>
    <dgm:pt modelId="{25C3AA4D-A383-403A-A15E-008C7A01DAB7}" type="sibTrans" cxnId="{AE60E840-6F94-4BFC-AE8D-52C0DC3F0B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B82812-E448-4323-82E5-7B1DD59B0E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/>
            <a:t>1.     </a:t>
          </a:r>
          <a:r>
            <a:rPr lang="en-US" sz="1200" b="1"/>
            <a:t>dim_cricket_game_match_ summary</a:t>
          </a:r>
          <a:endParaRPr lang="en-US" sz="1200" b="1" dirty="0"/>
        </a:p>
      </dgm:t>
    </dgm:pt>
    <dgm:pt modelId="{91454B2C-78A6-4AAC-9BFE-4316D269E503}" type="parTrans" cxnId="{42002E6C-591B-45D2-8121-B2CC265381D4}">
      <dgm:prSet/>
      <dgm:spPr/>
      <dgm:t>
        <a:bodyPr/>
        <a:lstStyle/>
        <a:p>
          <a:endParaRPr lang="en-US"/>
        </a:p>
      </dgm:t>
    </dgm:pt>
    <dgm:pt modelId="{09985E64-FD45-4F14-983B-6DDDAAFB7027}" type="sibTrans" cxnId="{42002E6C-591B-45D2-8121-B2CC265381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68C9B6-F02F-452F-B0DF-47050FF6D7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/>
            <a:t>2.     dim_cricket_team_players</a:t>
          </a:r>
          <a:endParaRPr lang="en-US" sz="1200" b="1" dirty="0"/>
        </a:p>
      </dgm:t>
    </dgm:pt>
    <dgm:pt modelId="{F36F8F88-FC25-4072-9676-A7A606BF8D08}" type="parTrans" cxnId="{6915A356-5571-4937-93E2-AF08C2CA4154}">
      <dgm:prSet/>
      <dgm:spPr/>
      <dgm:t>
        <a:bodyPr/>
        <a:lstStyle/>
        <a:p>
          <a:endParaRPr lang="en-US"/>
        </a:p>
      </dgm:t>
    </dgm:pt>
    <dgm:pt modelId="{DBBF7035-0416-4319-9EA6-0FF966FC9A7A}" type="sibTrans" cxnId="{6915A356-5571-4937-93E2-AF08C2CA41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13DD0C-FF29-4256-A7EB-0EF1A13C85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/>
            <a:t>3.     fact_cricket_game_batting_summary</a:t>
          </a:r>
          <a:endParaRPr lang="en-US" sz="1200" dirty="0"/>
        </a:p>
      </dgm:t>
    </dgm:pt>
    <dgm:pt modelId="{099FC5EB-E81E-4484-A6AB-3E6F0BD23AD3}" type="parTrans" cxnId="{1D896344-3C19-40C0-8E32-E7A4E2AC217A}">
      <dgm:prSet/>
      <dgm:spPr/>
      <dgm:t>
        <a:bodyPr/>
        <a:lstStyle/>
        <a:p>
          <a:endParaRPr lang="en-US"/>
        </a:p>
      </dgm:t>
    </dgm:pt>
    <dgm:pt modelId="{C384DE54-D59D-489F-803A-E214EDE9D435}" type="sibTrans" cxnId="{1D896344-3C19-40C0-8E32-E7A4E2AC21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E10671-66E8-45B9-B827-68F96747FA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1" dirty="0"/>
            <a:t>4.   </a:t>
          </a:r>
        </a:p>
        <a:p>
          <a:pPr>
            <a:lnSpc>
              <a:spcPct val="100000"/>
            </a:lnSpc>
          </a:pPr>
          <a:r>
            <a:rPr lang="en-US" sz="1100" b="1" dirty="0"/>
            <a:t>4.  </a:t>
          </a:r>
          <a:r>
            <a:rPr lang="en-US" sz="1200" b="1" dirty="0" err="1"/>
            <a:t>fact_cricket_game</a:t>
          </a:r>
          <a:r>
            <a:rPr lang="en-US" sz="1200" b="1" dirty="0"/>
            <a:t> bowler_ summary</a:t>
          </a:r>
        </a:p>
      </dgm:t>
    </dgm:pt>
    <dgm:pt modelId="{97B589DB-4E5E-413A-9F08-A34FE4A6DA32}" type="parTrans" cxnId="{150D8319-E374-4952-9AE4-D9DF8AF6C44B}">
      <dgm:prSet/>
      <dgm:spPr/>
      <dgm:t>
        <a:bodyPr/>
        <a:lstStyle/>
        <a:p>
          <a:endParaRPr lang="en-US"/>
        </a:p>
      </dgm:t>
    </dgm:pt>
    <dgm:pt modelId="{872E8DA3-F4BA-4AFA-9CDE-F99117183B96}" type="sibTrans" cxnId="{150D8319-E374-4952-9AE4-D9DF8AF6C44B}">
      <dgm:prSet/>
      <dgm:spPr/>
      <dgm:t>
        <a:bodyPr/>
        <a:lstStyle/>
        <a:p>
          <a:endParaRPr lang="en-US"/>
        </a:p>
      </dgm:t>
    </dgm:pt>
    <dgm:pt modelId="{8643224F-C4F5-4EF1-9DA0-E99B91D4AE65}" type="pres">
      <dgm:prSet presAssocID="{1742B4FE-BEBF-41C4-8E49-C6C7306EBF6C}" presName="root" presStyleCnt="0">
        <dgm:presLayoutVars>
          <dgm:dir/>
          <dgm:resizeHandles val="exact"/>
        </dgm:presLayoutVars>
      </dgm:prSet>
      <dgm:spPr/>
    </dgm:pt>
    <dgm:pt modelId="{DE9B312A-870C-40A8-ABAF-A300DBE838DC}" type="pres">
      <dgm:prSet presAssocID="{337DA21D-94A5-4451-B8BE-CE6B42DE20E1}" presName="compNode" presStyleCnt="0"/>
      <dgm:spPr/>
    </dgm:pt>
    <dgm:pt modelId="{5A24F99B-64B3-4CF9-A666-AD126A5BF03D}" type="pres">
      <dgm:prSet presAssocID="{337DA21D-94A5-4451-B8BE-CE6B42DE20E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72DEA30-AA41-437A-AE7F-B529E8561BF1}" type="pres">
      <dgm:prSet presAssocID="{337DA21D-94A5-4451-B8BE-CE6B42DE20E1}" presName="spaceRect" presStyleCnt="0"/>
      <dgm:spPr/>
    </dgm:pt>
    <dgm:pt modelId="{E8C76BA5-5577-49A4-9ADF-AEEEC9E73084}" type="pres">
      <dgm:prSet presAssocID="{337DA21D-94A5-4451-B8BE-CE6B42DE20E1}" presName="textRect" presStyleLbl="revTx" presStyleIdx="0" presStyleCnt="5">
        <dgm:presLayoutVars>
          <dgm:chMax val="1"/>
          <dgm:chPref val="1"/>
        </dgm:presLayoutVars>
      </dgm:prSet>
      <dgm:spPr/>
    </dgm:pt>
    <dgm:pt modelId="{ADA9B1F2-7F95-43D8-9B4E-70263A6BE3FB}" type="pres">
      <dgm:prSet presAssocID="{25C3AA4D-A383-403A-A15E-008C7A01DAB7}" presName="sibTrans" presStyleCnt="0"/>
      <dgm:spPr/>
    </dgm:pt>
    <dgm:pt modelId="{6DCCBC77-8379-4BE7-A61C-2CB2ECA10B38}" type="pres">
      <dgm:prSet presAssocID="{D1B82812-E448-4323-82E5-7B1DD59B0EC2}" presName="compNode" presStyleCnt="0"/>
      <dgm:spPr/>
    </dgm:pt>
    <dgm:pt modelId="{B931919C-1327-4F08-952A-6086FA4DC42F}" type="pres">
      <dgm:prSet presAssocID="{D1B82812-E448-4323-82E5-7B1DD59B0E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28081D4-8C4B-49CC-AB07-2168714ABD3B}" type="pres">
      <dgm:prSet presAssocID="{D1B82812-E448-4323-82E5-7B1DD59B0EC2}" presName="spaceRect" presStyleCnt="0"/>
      <dgm:spPr/>
    </dgm:pt>
    <dgm:pt modelId="{A8CB2B33-A105-436A-83AD-6542F2B6E3F5}" type="pres">
      <dgm:prSet presAssocID="{D1B82812-E448-4323-82E5-7B1DD59B0EC2}" presName="textRect" presStyleLbl="revTx" presStyleIdx="1" presStyleCnt="5">
        <dgm:presLayoutVars>
          <dgm:chMax val="1"/>
          <dgm:chPref val="1"/>
        </dgm:presLayoutVars>
      </dgm:prSet>
      <dgm:spPr/>
    </dgm:pt>
    <dgm:pt modelId="{D8DEB9B8-5E10-4EE4-87A7-DF33FD507C3F}" type="pres">
      <dgm:prSet presAssocID="{09985E64-FD45-4F14-983B-6DDDAAFB7027}" presName="sibTrans" presStyleCnt="0"/>
      <dgm:spPr/>
    </dgm:pt>
    <dgm:pt modelId="{49CDD69D-EA36-46AD-8EB4-F0F63FC9F775}" type="pres">
      <dgm:prSet presAssocID="{EB68C9B6-F02F-452F-B0DF-47050FF6D734}" presName="compNode" presStyleCnt="0"/>
      <dgm:spPr/>
    </dgm:pt>
    <dgm:pt modelId="{115E3EB7-2F04-45E9-B851-D81AD5498E67}" type="pres">
      <dgm:prSet presAssocID="{EB68C9B6-F02F-452F-B0DF-47050FF6D7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BD7A1EBD-313A-470D-A3D5-F7E0F9130A62}" type="pres">
      <dgm:prSet presAssocID="{EB68C9B6-F02F-452F-B0DF-47050FF6D734}" presName="spaceRect" presStyleCnt="0"/>
      <dgm:spPr/>
    </dgm:pt>
    <dgm:pt modelId="{889DBDE0-7480-4BA2-896B-F774CCD5A6A7}" type="pres">
      <dgm:prSet presAssocID="{EB68C9B6-F02F-452F-B0DF-47050FF6D734}" presName="textRect" presStyleLbl="revTx" presStyleIdx="2" presStyleCnt="5">
        <dgm:presLayoutVars>
          <dgm:chMax val="1"/>
          <dgm:chPref val="1"/>
        </dgm:presLayoutVars>
      </dgm:prSet>
      <dgm:spPr/>
    </dgm:pt>
    <dgm:pt modelId="{5045A01A-7BBE-401D-B4AB-F8305911E0CE}" type="pres">
      <dgm:prSet presAssocID="{DBBF7035-0416-4319-9EA6-0FF966FC9A7A}" presName="sibTrans" presStyleCnt="0"/>
      <dgm:spPr/>
    </dgm:pt>
    <dgm:pt modelId="{7B7C7F51-FE58-4056-99B8-017519D27AB6}" type="pres">
      <dgm:prSet presAssocID="{9213DD0C-FF29-4256-A7EB-0EF1A13C859C}" presName="compNode" presStyleCnt="0"/>
      <dgm:spPr/>
    </dgm:pt>
    <dgm:pt modelId="{C5597C60-556F-4DDB-B39F-89A111A07F3D}" type="pres">
      <dgm:prSet presAssocID="{9213DD0C-FF29-4256-A7EB-0EF1A13C85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37BEBC7B-F68A-4CC8-98E2-522C7F11059F}" type="pres">
      <dgm:prSet presAssocID="{9213DD0C-FF29-4256-A7EB-0EF1A13C859C}" presName="spaceRect" presStyleCnt="0"/>
      <dgm:spPr/>
    </dgm:pt>
    <dgm:pt modelId="{ABE11642-9080-40F7-8FD0-D8460C083596}" type="pres">
      <dgm:prSet presAssocID="{9213DD0C-FF29-4256-A7EB-0EF1A13C859C}" presName="textRect" presStyleLbl="revTx" presStyleIdx="3" presStyleCnt="5">
        <dgm:presLayoutVars>
          <dgm:chMax val="1"/>
          <dgm:chPref val="1"/>
        </dgm:presLayoutVars>
      </dgm:prSet>
      <dgm:spPr/>
    </dgm:pt>
    <dgm:pt modelId="{CEF2B523-50D7-4EF8-8044-DBCCE68C481A}" type="pres">
      <dgm:prSet presAssocID="{C384DE54-D59D-489F-803A-E214EDE9D435}" presName="sibTrans" presStyleCnt="0"/>
      <dgm:spPr/>
    </dgm:pt>
    <dgm:pt modelId="{98E33507-DBFB-435C-8490-52F375B4CE14}" type="pres">
      <dgm:prSet presAssocID="{51E10671-66E8-45B9-B827-68F96747FA10}" presName="compNode" presStyleCnt="0"/>
      <dgm:spPr/>
    </dgm:pt>
    <dgm:pt modelId="{42E7D4BF-F289-401C-8461-383B23E58B74}" type="pres">
      <dgm:prSet presAssocID="{51E10671-66E8-45B9-B827-68F96747FA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bat and ball"/>
        </a:ext>
      </dgm:extLst>
    </dgm:pt>
    <dgm:pt modelId="{9DD9E65D-93F6-4045-83D1-B52214061813}" type="pres">
      <dgm:prSet presAssocID="{51E10671-66E8-45B9-B827-68F96747FA10}" presName="spaceRect" presStyleCnt="0"/>
      <dgm:spPr/>
    </dgm:pt>
    <dgm:pt modelId="{5DFC64AC-BBA8-43C2-B148-AD55FC2ABF71}" type="pres">
      <dgm:prSet presAssocID="{51E10671-66E8-45B9-B827-68F96747F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50D8319-E374-4952-9AE4-D9DF8AF6C44B}" srcId="{1742B4FE-BEBF-41C4-8E49-C6C7306EBF6C}" destId="{51E10671-66E8-45B9-B827-68F96747FA10}" srcOrd="4" destOrd="0" parTransId="{97B589DB-4E5E-413A-9F08-A34FE4A6DA32}" sibTransId="{872E8DA3-F4BA-4AFA-9CDE-F99117183B96}"/>
    <dgm:cxn modelId="{86FA9E19-627A-41A7-9BD4-4D487C6282D7}" type="presOf" srcId="{9213DD0C-FF29-4256-A7EB-0EF1A13C859C}" destId="{ABE11642-9080-40F7-8FD0-D8460C083596}" srcOrd="0" destOrd="0" presId="urn:microsoft.com/office/officeart/2018/2/layout/IconLabelList"/>
    <dgm:cxn modelId="{B151EC19-1D63-407C-AEAE-E5E398D2B666}" type="presOf" srcId="{337DA21D-94A5-4451-B8BE-CE6B42DE20E1}" destId="{E8C76BA5-5577-49A4-9ADF-AEEEC9E73084}" srcOrd="0" destOrd="0" presId="urn:microsoft.com/office/officeart/2018/2/layout/IconLabelList"/>
    <dgm:cxn modelId="{6EDB0F31-39F0-477D-9868-63B8FBF6F520}" type="presOf" srcId="{51E10671-66E8-45B9-B827-68F96747FA10}" destId="{5DFC64AC-BBA8-43C2-B148-AD55FC2ABF71}" srcOrd="0" destOrd="0" presId="urn:microsoft.com/office/officeart/2018/2/layout/IconLabelList"/>
    <dgm:cxn modelId="{AE60E840-6F94-4BFC-AE8D-52C0DC3F0B1A}" srcId="{1742B4FE-BEBF-41C4-8E49-C6C7306EBF6C}" destId="{337DA21D-94A5-4451-B8BE-CE6B42DE20E1}" srcOrd="0" destOrd="0" parTransId="{255201EE-F9B3-4013-B1F8-CA0A124BAAF9}" sibTransId="{25C3AA4D-A383-403A-A15E-008C7A01DAB7}"/>
    <dgm:cxn modelId="{1D896344-3C19-40C0-8E32-E7A4E2AC217A}" srcId="{1742B4FE-BEBF-41C4-8E49-C6C7306EBF6C}" destId="{9213DD0C-FF29-4256-A7EB-0EF1A13C859C}" srcOrd="3" destOrd="0" parTransId="{099FC5EB-E81E-4484-A6AB-3E6F0BD23AD3}" sibTransId="{C384DE54-D59D-489F-803A-E214EDE9D435}"/>
    <dgm:cxn modelId="{42002E6C-591B-45D2-8121-B2CC265381D4}" srcId="{1742B4FE-BEBF-41C4-8E49-C6C7306EBF6C}" destId="{D1B82812-E448-4323-82E5-7B1DD59B0EC2}" srcOrd="1" destOrd="0" parTransId="{91454B2C-78A6-4AAC-9BFE-4316D269E503}" sibTransId="{09985E64-FD45-4F14-983B-6DDDAAFB7027}"/>
    <dgm:cxn modelId="{B7E23874-FADD-4C05-9649-1EEAE27C1481}" type="presOf" srcId="{D1B82812-E448-4323-82E5-7B1DD59B0EC2}" destId="{A8CB2B33-A105-436A-83AD-6542F2B6E3F5}" srcOrd="0" destOrd="0" presId="urn:microsoft.com/office/officeart/2018/2/layout/IconLabelList"/>
    <dgm:cxn modelId="{6915A356-5571-4937-93E2-AF08C2CA4154}" srcId="{1742B4FE-BEBF-41C4-8E49-C6C7306EBF6C}" destId="{EB68C9B6-F02F-452F-B0DF-47050FF6D734}" srcOrd="2" destOrd="0" parTransId="{F36F8F88-FC25-4072-9676-A7A606BF8D08}" sibTransId="{DBBF7035-0416-4319-9EA6-0FF966FC9A7A}"/>
    <dgm:cxn modelId="{6ECFFCC4-216F-46C4-B365-3AFC2C0A0A51}" type="presOf" srcId="{1742B4FE-BEBF-41C4-8E49-C6C7306EBF6C}" destId="{8643224F-C4F5-4EF1-9DA0-E99B91D4AE65}" srcOrd="0" destOrd="0" presId="urn:microsoft.com/office/officeart/2018/2/layout/IconLabelList"/>
    <dgm:cxn modelId="{CEF0B4D6-3F0C-4FDC-AC45-2B3C009F6C6A}" type="presOf" srcId="{EB68C9B6-F02F-452F-B0DF-47050FF6D734}" destId="{889DBDE0-7480-4BA2-896B-F774CCD5A6A7}" srcOrd="0" destOrd="0" presId="urn:microsoft.com/office/officeart/2018/2/layout/IconLabelList"/>
    <dgm:cxn modelId="{4E7C229E-C337-4BE3-B774-8CB79B750C9D}" type="presParOf" srcId="{8643224F-C4F5-4EF1-9DA0-E99B91D4AE65}" destId="{DE9B312A-870C-40A8-ABAF-A300DBE838DC}" srcOrd="0" destOrd="0" presId="urn:microsoft.com/office/officeart/2018/2/layout/IconLabelList"/>
    <dgm:cxn modelId="{AEE3D7BD-10B2-473C-BD5E-4DD387DEB765}" type="presParOf" srcId="{DE9B312A-870C-40A8-ABAF-A300DBE838DC}" destId="{5A24F99B-64B3-4CF9-A666-AD126A5BF03D}" srcOrd="0" destOrd="0" presId="urn:microsoft.com/office/officeart/2018/2/layout/IconLabelList"/>
    <dgm:cxn modelId="{2E1EF7EF-A965-4097-A563-1BE52A37ADAA}" type="presParOf" srcId="{DE9B312A-870C-40A8-ABAF-A300DBE838DC}" destId="{672DEA30-AA41-437A-AE7F-B529E8561BF1}" srcOrd="1" destOrd="0" presId="urn:microsoft.com/office/officeart/2018/2/layout/IconLabelList"/>
    <dgm:cxn modelId="{AE50B3E9-348F-4E1F-A66A-7F0D94D0EECF}" type="presParOf" srcId="{DE9B312A-870C-40A8-ABAF-A300DBE838DC}" destId="{E8C76BA5-5577-49A4-9ADF-AEEEC9E73084}" srcOrd="2" destOrd="0" presId="urn:microsoft.com/office/officeart/2018/2/layout/IconLabelList"/>
    <dgm:cxn modelId="{2FC2901D-D2C1-4CD6-823D-1F0FF18609C8}" type="presParOf" srcId="{8643224F-C4F5-4EF1-9DA0-E99B91D4AE65}" destId="{ADA9B1F2-7F95-43D8-9B4E-70263A6BE3FB}" srcOrd="1" destOrd="0" presId="urn:microsoft.com/office/officeart/2018/2/layout/IconLabelList"/>
    <dgm:cxn modelId="{894A71B8-4F36-4FED-A357-6204D7F9A2B2}" type="presParOf" srcId="{8643224F-C4F5-4EF1-9DA0-E99B91D4AE65}" destId="{6DCCBC77-8379-4BE7-A61C-2CB2ECA10B38}" srcOrd="2" destOrd="0" presId="urn:microsoft.com/office/officeart/2018/2/layout/IconLabelList"/>
    <dgm:cxn modelId="{9B030892-E055-4D49-9E63-30C0864CDA31}" type="presParOf" srcId="{6DCCBC77-8379-4BE7-A61C-2CB2ECA10B38}" destId="{B931919C-1327-4F08-952A-6086FA4DC42F}" srcOrd="0" destOrd="0" presId="urn:microsoft.com/office/officeart/2018/2/layout/IconLabelList"/>
    <dgm:cxn modelId="{60CBFC90-48AC-459E-B3EB-027A5E8D6022}" type="presParOf" srcId="{6DCCBC77-8379-4BE7-A61C-2CB2ECA10B38}" destId="{E28081D4-8C4B-49CC-AB07-2168714ABD3B}" srcOrd="1" destOrd="0" presId="urn:microsoft.com/office/officeart/2018/2/layout/IconLabelList"/>
    <dgm:cxn modelId="{ED4DA51F-3896-41F9-B1CA-69512D36B6E1}" type="presParOf" srcId="{6DCCBC77-8379-4BE7-A61C-2CB2ECA10B38}" destId="{A8CB2B33-A105-436A-83AD-6542F2B6E3F5}" srcOrd="2" destOrd="0" presId="urn:microsoft.com/office/officeart/2018/2/layout/IconLabelList"/>
    <dgm:cxn modelId="{F0285665-C5C2-42F9-99B4-1AD3FA62094B}" type="presParOf" srcId="{8643224F-C4F5-4EF1-9DA0-E99B91D4AE65}" destId="{D8DEB9B8-5E10-4EE4-87A7-DF33FD507C3F}" srcOrd="3" destOrd="0" presId="urn:microsoft.com/office/officeart/2018/2/layout/IconLabelList"/>
    <dgm:cxn modelId="{42D90200-C6A2-416D-8165-3C649297CF66}" type="presParOf" srcId="{8643224F-C4F5-4EF1-9DA0-E99B91D4AE65}" destId="{49CDD69D-EA36-46AD-8EB4-F0F63FC9F775}" srcOrd="4" destOrd="0" presId="urn:microsoft.com/office/officeart/2018/2/layout/IconLabelList"/>
    <dgm:cxn modelId="{9A0A27B8-34B2-480F-B26C-1271EBEACB7E}" type="presParOf" srcId="{49CDD69D-EA36-46AD-8EB4-F0F63FC9F775}" destId="{115E3EB7-2F04-45E9-B851-D81AD5498E67}" srcOrd="0" destOrd="0" presId="urn:microsoft.com/office/officeart/2018/2/layout/IconLabelList"/>
    <dgm:cxn modelId="{CF5CC77B-1DD4-494E-8202-A19BED81C1DC}" type="presParOf" srcId="{49CDD69D-EA36-46AD-8EB4-F0F63FC9F775}" destId="{BD7A1EBD-313A-470D-A3D5-F7E0F9130A62}" srcOrd="1" destOrd="0" presId="urn:microsoft.com/office/officeart/2018/2/layout/IconLabelList"/>
    <dgm:cxn modelId="{8A9E869A-E820-49FE-B876-439C20CE1E4B}" type="presParOf" srcId="{49CDD69D-EA36-46AD-8EB4-F0F63FC9F775}" destId="{889DBDE0-7480-4BA2-896B-F774CCD5A6A7}" srcOrd="2" destOrd="0" presId="urn:microsoft.com/office/officeart/2018/2/layout/IconLabelList"/>
    <dgm:cxn modelId="{9257ADB1-F66E-47CB-BFD9-FE72F381BCBE}" type="presParOf" srcId="{8643224F-C4F5-4EF1-9DA0-E99B91D4AE65}" destId="{5045A01A-7BBE-401D-B4AB-F8305911E0CE}" srcOrd="5" destOrd="0" presId="urn:microsoft.com/office/officeart/2018/2/layout/IconLabelList"/>
    <dgm:cxn modelId="{732200E3-360C-478B-86A1-6D11F9AEC70A}" type="presParOf" srcId="{8643224F-C4F5-4EF1-9DA0-E99B91D4AE65}" destId="{7B7C7F51-FE58-4056-99B8-017519D27AB6}" srcOrd="6" destOrd="0" presId="urn:microsoft.com/office/officeart/2018/2/layout/IconLabelList"/>
    <dgm:cxn modelId="{566B5A73-E920-40B0-8A0F-B8C11EFBE0BE}" type="presParOf" srcId="{7B7C7F51-FE58-4056-99B8-017519D27AB6}" destId="{C5597C60-556F-4DDB-B39F-89A111A07F3D}" srcOrd="0" destOrd="0" presId="urn:microsoft.com/office/officeart/2018/2/layout/IconLabelList"/>
    <dgm:cxn modelId="{E876E48A-9ABB-4A6F-82D8-DD4EDEFF7AAE}" type="presParOf" srcId="{7B7C7F51-FE58-4056-99B8-017519D27AB6}" destId="{37BEBC7B-F68A-4CC8-98E2-522C7F11059F}" srcOrd="1" destOrd="0" presId="urn:microsoft.com/office/officeart/2018/2/layout/IconLabelList"/>
    <dgm:cxn modelId="{14A7D36B-B2EF-4E47-A17C-1DECE306F946}" type="presParOf" srcId="{7B7C7F51-FE58-4056-99B8-017519D27AB6}" destId="{ABE11642-9080-40F7-8FD0-D8460C083596}" srcOrd="2" destOrd="0" presId="urn:microsoft.com/office/officeart/2018/2/layout/IconLabelList"/>
    <dgm:cxn modelId="{17E08580-E245-41CE-858D-F60A0005C7CA}" type="presParOf" srcId="{8643224F-C4F5-4EF1-9DA0-E99B91D4AE65}" destId="{CEF2B523-50D7-4EF8-8044-DBCCE68C481A}" srcOrd="7" destOrd="0" presId="urn:microsoft.com/office/officeart/2018/2/layout/IconLabelList"/>
    <dgm:cxn modelId="{72F4CB8B-B6E3-48BE-A26F-1670F27E8200}" type="presParOf" srcId="{8643224F-C4F5-4EF1-9DA0-E99B91D4AE65}" destId="{98E33507-DBFB-435C-8490-52F375B4CE14}" srcOrd="8" destOrd="0" presId="urn:microsoft.com/office/officeart/2018/2/layout/IconLabelList"/>
    <dgm:cxn modelId="{9DD5B6DA-20A2-4882-AAAD-CBFA9EF96A2F}" type="presParOf" srcId="{98E33507-DBFB-435C-8490-52F375B4CE14}" destId="{42E7D4BF-F289-401C-8461-383B23E58B74}" srcOrd="0" destOrd="0" presId="urn:microsoft.com/office/officeart/2018/2/layout/IconLabelList"/>
    <dgm:cxn modelId="{8FE4459A-5E8A-4EB6-BFCA-316382AAE154}" type="presParOf" srcId="{98E33507-DBFB-435C-8490-52F375B4CE14}" destId="{9DD9E65D-93F6-4045-83D1-B52214061813}" srcOrd="1" destOrd="0" presId="urn:microsoft.com/office/officeart/2018/2/layout/IconLabelList"/>
    <dgm:cxn modelId="{585EF5BC-9533-4FFF-BBAA-0280FA5AEC45}" type="presParOf" srcId="{98E33507-DBFB-435C-8490-52F375B4CE14}" destId="{5DFC64AC-BBA8-43C2-B148-AD55FC2ABF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4F99B-64B3-4CF9-A666-AD126A5BF03D}">
      <dsp:nvSpPr>
        <dsp:cNvPr id="0" name=""/>
        <dsp:cNvSpPr/>
      </dsp:nvSpPr>
      <dsp:spPr>
        <a:xfrm>
          <a:off x="828914" y="81254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76BA5-5577-49A4-9ADF-AEEEC9E73084}">
      <dsp:nvSpPr>
        <dsp:cNvPr id="0" name=""/>
        <dsp:cNvSpPr/>
      </dsp:nvSpPr>
      <dsp:spPr>
        <a:xfrm>
          <a:off x="333914" y="2007759"/>
          <a:ext cx="1800000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document contains all the meta information regarding the columns described in the CSV files for a comprehensive analysis of IPL matches over the past three years (2021, 2022, 2023). The CSV files are as follows :</a:t>
          </a:r>
        </a:p>
      </dsp:txBody>
      <dsp:txXfrm>
        <a:off x="333914" y="2007759"/>
        <a:ext cx="1800000" cy="1372500"/>
      </dsp:txXfrm>
    </dsp:sp>
    <dsp:sp modelId="{B931919C-1327-4F08-952A-6086FA4DC42F}">
      <dsp:nvSpPr>
        <dsp:cNvPr id="0" name=""/>
        <dsp:cNvSpPr/>
      </dsp:nvSpPr>
      <dsp:spPr>
        <a:xfrm>
          <a:off x="2943914" y="81254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B2B33-A105-436A-83AD-6542F2B6E3F5}">
      <dsp:nvSpPr>
        <dsp:cNvPr id="0" name=""/>
        <dsp:cNvSpPr/>
      </dsp:nvSpPr>
      <dsp:spPr>
        <a:xfrm>
          <a:off x="2448914" y="2007759"/>
          <a:ext cx="1800000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1.     </a:t>
          </a:r>
          <a:r>
            <a:rPr lang="en-US" sz="1200" b="1" kern="1200"/>
            <a:t>dim_cricket_game_match_ summary</a:t>
          </a:r>
          <a:endParaRPr lang="en-US" sz="1200" b="1" kern="1200" dirty="0"/>
        </a:p>
      </dsp:txBody>
      <dsp:txXfrm>
        <a:off x="2448914" y="2007759"/>
        <a:ext cx="1800000" cy="1372500"/>
      </dsp:txXfrm>
    </dsp:sp>
    <dsp:sp modelId="{115E3EB7-2F04-45E9-B851-D81AD5498E67}">
      <dsp:nvSpPr>
        <dsp:cNvPr id="0" name=""/>
        <dsp:cNvSpPr/>
      </dsp:nvSpPr>
      <dsp:spPr>
        <a:xfrm>
          <a:off x="5058914" y="81254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DBDE0-7480-4BA2-896B-F774CCD5A6A7}">
      <dsp:nvSpPr>
        <dsp:cNvPr id="0" name=""/>
        <dsp:cNvSpPr/>
      </dsp:nvSpPr>
      <dsp:spPr>
        <a:xfrm>
          <a:off x="4563914" y="2007759"/>
          <a:ext cx="1800000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2.     dim_cricket_team_players</a:t>
          </a:r>
          <a:endParaRPr lang="en-US" sz="1200" b="1" kern="1200" dirty="0"/>
        </a:p>
      </dsp:txBody>
      <dsp:txXfrm>
        <a:off x="4563914" y="2007759"/>
        <a:ext cx="1800000" cy="1372500"/>
      </dsp:txXfrm>
    </dsp:sp>
    <dsp:sp modelId="{C5597C60-556F-4DDB-B39F-89A111A07F3D}">
      <dsp:nvSpPr>
        <dsp:cNvPr id="0" name=""/>
        <dsp:cNvSpPr/>
      </dsp:nvSpPr>
      <dsp:spPr>
        <a:xfrm>
          <a:off x="7173914" y="81254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11642-9080-40F7-8FD0-D8460C083596}">
      <dsp:nvSpPr>
        <dsp:cNvPr id="0" name=""/>
        <dsp:cNvSpPr/>
      </dsp:nvSpPr>
      <dsp:spPr>
        <a:xfrm>
          <a:off x="6678914" y="2007759"/>
          <a:ext cx="1800000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3.     fact_cricket_game_batting_summary</a:t>
          </a:r>
          <a:endParaRPr lang="en-US" sz="1200" kern="1200" dirty="0"/>
        </a:p>
      </dsp:txBody>
      <dsp:txXfrm>
        <a:off x="6678914" y="2007759"/>
        <a:ext cx="1800000" cy="1372500"/>
      </dsp:txXfrm>
    </dsp:sp>
    <dsp:sp modelId="{42E7D4BF-F289-401C-8461-383B23E58B74}">
      <dsp:nvSpPr>
        <dsp:cNvPr id="0" name=""/>
        <dsp:cNvSpPr/>
      </dsp:nvSpPr>
      <dsp:spPr>
        <a:xfrm>
          <a:off x="9288914" y="81254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64AC-BBA8-43C2-B148-AD55FC2ABF71}">
      <dsp:nvSpPr>
        <dsp:cNvPr id="0" name=""/>
        <dsp:cNvSpPr/>
      </dsp:nvSpPr>
      <dsp:spPr>
        <a:xfrm>
          <a:off x="8793914" y="2007759"/>
          <a:ext cx="1800000" cy="137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4.  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4.  </a:t>
          </a:r>
          <a:r>
            <a:rPr lang="en-US" sz="1200" b="1" kern="1200" dirty="0" err="1"/>
            <a:t>fact_cricket_game</a:t>
          </a:r>
          <a:r>
            <a:rPr lang="en-US" sz="1200" b="1" kern="1200" dirty="0"/>
            <a:t> bowler_ summary</a:t>
          </a:r>
        </a:p>
      </dsp:txBody>
      <dsp:txXfrm>
        <a:off x="8793914" y="2007759"/>
        <a:ext cx="1800000" cy="13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3CA9D-39AB-4B07-A54F-1E731B43391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88C96-E530-4C2C-A032-234C0E59F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4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Batting average is calculated to evaluate the performance of the batsman. Total number of runs scored by batsman and number of times the batsman got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96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29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Tooltip applied for all the players to display information about the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6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Strike rate represent number of runs scored by a batsman per 100 balls faced.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0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Bowling average is used to access the effectiveness of the bowler. It indicates average number of runs a bowler concedes per wicket taken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2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Economy rate is calculated by total number of runs conceded by  total number of overs bowled and then multiply by  6 to get the economy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8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5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runs were given by the bowler on that ball.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1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51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8C96-E530-4C2C-A032-234C0E59FD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4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4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2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5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4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5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2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EB1ED-9682-7F98-1F4D-BBDE6D5B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IPL INSIGHTS AND PREDICTIONS FOR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3065D-122C-AB7A-259D-6C072C30F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PRESENTED BY 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TAMANNA JETHWANI</a:t>
            </a:r>
          </a:p>
        </p:txBody>
      </p:sp>
      <p:pic>
        <p:nvPicPr>
          <p:cNvPr id="10" name="Picture 9" descr="A group of logos on a blue background&#10;&#10;Description automatically generated">
            <a:extLst>
              <a:ext uri="{FF2B5EF4-FFF2-40B4-BE49-F238E27FC236}">
                <a16:creationId xmlns:a16="http://schemas.microsoft.com/office/drawing/2014/main" id="{109EEC53-F4E5-8C7B-78C2-24914DB8D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" r="-2" b="7222"/>
          <a:stretch/>
        </p:blipFill>
        <p:spPr>
          <a:xfrm>
            <a:off x="6096000" y="2115758"/>
            <a:ext cx="5608320" cy="258203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32C44BB-6AC3-27BA-7F37-0E7BBD453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695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0"/>
    </mc:Choice>
    <mc:Fallback>
      <p:transition spd="slow" advTm="2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BOWLERS BASED ON  ECONOMY RATE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17FBF9-B412-896E-4DE0-869EA8859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414823"/>
            <a:ext cx="7225748" cy="40283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B5427F-19F7-41D8-EB0F-201740CA7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354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84"/>
    </mc:Choice>
    <mc:Fallback>
      <p:transition spd="slow" advTm="3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5 BATSMAN BY BOUNDARY%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789EFD-22A3-73EE-CB35-537A69F12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FBD4A8-B37E-2A7D-1232-D2ADC22F0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741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07"/>
    </mc:Choice>
    <mc:Fallback>
      <p:transition spd="slow" advTm="2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5 BOWLERS BY DOT BALL %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28EABF-E0A3-58F8-6221-A70649EC7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333533"/>
            <a:ext cx="7225748" cy="41909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4D24DB-E171-E1F8-DBB7-84B1C0F51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524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04"/>
    </mc:Choice>
    <mc:Fallback>
      <p:transition spd="slow" advTm="46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4 TEAMS BY WINNING %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15A7F5-5807-2138-6101-ECEDBC865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450951"/>
            <a:ext cx="7225748" cy="395609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A8BBD6-64B6-9A2F-5D20-26A4EF68C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036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0"/>
    </mc:Choice>
    <mc:Fallback>
      <p:transition spd="slow" advTm="3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6ADAA-5130-7CF1-D15E-F0D47ADA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2 TEAMS BY CHASING TARGET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2DF30CE-AE07-9C77-886B-6ACA2F123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2428" y="1351597"/>
            <a:ext cx="7225748" cy="41548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8F0D76-9304-1B9A-C191-2ABEBE8C9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854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"/>
    </mc:Choice>
    <mc:Fallback>
      <p:transition spd="slow" advTm="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ORANGE CAP PREDICTION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EA1516-9DE1-7EA7-3ED5-BBC9B3B8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2428" y="1351597"/>
            <a:ext cx="7225748" cy="41548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34A60F-274F-298A-20BB-6338C8313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347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18"/>
    </mc:Choice>
    <mc:Fallback>
      <p:transition spd="slow" advTm="47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PURPLE CAP PREDICTION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17523BE-7D57-8EB3-632F-3F4F7CA25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7DAC34-F5F7-F553-04D5-9972D960E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10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80"/>
    </mc:Choice>
    <mc:Fallback>
      <p:transition spd="slow" advTm="33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QUALIFYING TEAMS PREDICTION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AEA5A1-49BF-4D86-A22E-2A1F3B771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459984"/>
            <a:ext cx="7225748" cy="39380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605976-3432-DC3E-ACEF-177197AB2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821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36"/>
    </mc:Choice>
    <mc:Fallback>
      <p:transition spd="slow" advTm="4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WINNER AND RUNNER UP PREDICTION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A49757-B661-CD17-872B-2145E0BA3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387726"/>
            <a:ext cx="7225748" cy="408254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C2FA13-28E2-7437-B935-DE052E818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6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29"/>
    </mc:Choice>
    <mc:Fallback>
      <p:transition spd="slow" advTm="3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3 ALL ROUNDERS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E05815-F279-CCDF-A843-C7BB9A8B5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225147"/>
            <a:ext cx="7225748" cy="44077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3F28AC-0DC7-8FE4-9C57-28EF4B176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970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3"/>
    </mc:Choice>
    <mc:Fallback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0C1CC-DB88-2629-5D49-EE10090D0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IPL TEAMS</a:t>
            </a:r>
          </a:p>
        </p:txBody>
      </p:sp>
      <p:pic>
        <p:nvPicPr>
          <p:cNvPr id="11" name="Content Placeholder 10" descr="A map of india with a number of teams&#10;&#10;Description automatically generated">
            <a:extLst>
              <a:ext uri="{FF2B5EF4-FFF2-40B4-BE49-F238E27FC236}">
                <a16:creationId xmlns:a16="http://schemas.microsoft.com/office/drawing/2014/main" id="{5A56C1AE-F2B0-A49E-B8FA-422C26EE4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52" y="643466"/>
            <a:ext cx="5639228" cy="5568739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5F2822D-939B-7FC2-0D7C-B53ED5A72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123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5"/>
    </mc:Choice>
    <mc:Fallback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0BFEA-9FDF-75BB-FB07-62006F9A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DREAM 11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77B7BB9-4F67-3DF4-1E7E-E40062FC4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071600"/>
            <a:ext cx="7225748" cy="47147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D09DDE-6795-5BD5-B17D-22AC08430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09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7"/>
    </mc:Choice>
    <mc:Fallback>
      <p:transition spd="slow" advTm="2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92B-2B1B-35E2-589B-C65214204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CODEBASICS FOR CONDUCTING THE CHALLENGE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Smiling Face with No Fill">
            <a:extLst>
              <a:ext uri="{FF2B5EF4-FFF2-40B4-BE49-F238E27FC236}">
                <a16:creationId xmlns:a16="http://schemas.microsoft.com/office/drawing/2014/main" id="{044FE8A9-B055-09E8-9DF6-4BFA4347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D2DF50-3B12-446D-0491-E6F88DF47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705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57"/>
    </mc:Choice>
    <mc:Fallback>
      <p:transition spd="slow" advTm="2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6441D-B173-6461-086D-66E1B0D1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55A-890F-7898-9038-4A985D4D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8" y="649481"/>
            <a:ext cx="3390914" cy="5161384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Problem Statement: </a:t>
            </a:r>
          </a:p>
          <a:p>
            <a:pPr marL="0" indent="0">
              <a:buNone/>
            </a:pPr>
            <a:r>
              <a:rPr lang="en-US" sz="2000" dirty="0"/>
              <a:t>"Sports Basics" is a sports blog company that entered space recently. They wanted to get more traffic to their website by releasing a special edition magazine on IPL 2024.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Challenge</a:t>
            </a:r>
            <a:r>
              <a:rPr lang="en-US" sz="2000" dirty="0"/>
              <a:t> : This magazine aims to provide interesting insights and facts for fans, analysts and teams based on the last 3 years' data.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 Solution: </a:t>
            </a:r>
            <a:r>
              <a:rPr lang="en-US" sz="2000" dirty="0"/>
              <a:t>This can be done by understanding and deviling deep into data to discover insights and make assumptions.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Tools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EXCEL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POWER BI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6E677B21-2D6F-3742-412C-29706A637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73" r="768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5596600-D069-B679-002B-D83D795F3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61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00"/>
    </mc:Choice>
    <mc:Fallback>
      <p:transition spd="slow" advTm="50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A4525-6652-BCFB-EC71-5D5B1E7A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META DATA</a:t>
            </a:r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EDDA2463-11CC-5C93-6C46-0140E48B18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94459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3B94DB8-CA54-FB47-6DB6-5C16FF406E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105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6"/>
    </mc:Choice>
    <mc:Fallback>
      <p:transition spd="slow" advTm="29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BATSMAN</a:t>
            </a:r>
          </a:p>
        </p:txBody>
      </p:sp>
      <p:pic>
        <p:nvPicPr>
          <p:cNvPr id="17" name="Content Placeholder 16" descr="A screenshot of a sports game&#10;&#10;Description automatically generated">
            <a:extLst>
              <a:ext uri="{FF2B5EF4-FFF2-40B4-BE49-F238E27FC236}">
                <a16:creationId xmlns:a16="http://schemas.microsoft.com/office/drawing/2014/main" id="{7022C996-D452-5149-8342-2E33761F1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41442" y="959862"/>
            <a:ext cx="7225748" cy="3938032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75DA9AF-5698-A441-3140-68ED3DC75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549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86"/>
    </mc:Choice>
    <mc:Fallback>
      <p:transition spd="slow" advTm="2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BATSMAN BATTING AVERAGE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4190BD-49A4-EA28-6602-4AE344945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496113"/>
            <a:ext cx="7225748" cy="386577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0687506-8E1A-2A09-689D-1BF27F5DE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55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2"/>
    </mc:Choice>
    <mc:Fallback>
      <p:transition spd="slow" advTm="22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BA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TSMAN STRIKE RATE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7423FF-BBE3-1854-9D8B-420EB2DFC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505144"/>
            <a:ext cx="7225748" cy="38477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75E5DA5-4DED-86F9-6BE2-BD9E0784F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08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03"/>
    </mc:Choice>
    <mc:Fallback>
      <p:transition spd="slow" advTm="3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BOWLERS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E5DA45-632F-9402-8624-F251BC08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2428" y="1478048"/>
            <a:ext cx="7225748" cy="39019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7C0661-58A7-104F-206F-A4BC12C65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214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7"/>
    </mc:Choice>
    <mc:Fallback>
      <p:transition spd="slow" advTm="19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94907-7EF1-2E89-4FF4-69EAFF02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BOWLERS BOWLING AVERAGE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4A5909-6981-7703-C7D9-19F81C74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2428" y="1351597"/>
            <a:ext cx="7225748" cy="41548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CF46BB-6D4B-FE69-1D44-C31483A6B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896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40"/>
    </mc:Choice>
    <mc:Fallback>
      <p:transition spd="slow" advTm="2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2128</TotalTime>
  <Words>407</Words>
  <Application>Microsoft Office PowerPoint</Application>
  <PresentationFormat>Widescreen</PresentationFormat>
  <Paragraphs>55</Paragraphs>
  <Slides>21</Slides>
  <Notes>11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Wingdings</vt:lpstr>
      <vt:lpstr>Office 2013 - 2022 Theme</vt:lpstr>
      <vt:lpstr>IPL INSIGHTS AND PREDICTIONS FOR 2024</vt:lpstr>
      <vt:lpstr>IPL TEAMS</vt:lpstr>
      <vt:lpstr>PROBLEM STATEMENT</vt:lpstr>
      <vt:lpstr>                                META DATA</vt:lpstr>
      <vt:lpstr>TOP 10 BATSMAN</vt:lpstr>
      <vt:lpstr>TOP 10 BATSMAN BATTING AVERAGE </vt:lpstr>
      <vt:lpstr>TOP 10 BATSMAN STRIKE RATE </vt:lpstr>
      <vt:lpstr>TOP 10 BOWLERS</vt:lpstr>
      <vt:lpstr>TOP 10 BOWLERS BOWLING AVERAGE</vt:lpstr>
      <vt:lpstr> TOP 10 BOWLERS BASED ON  ECONOMY RATE</vt:lpstr>
      <vt:lpstr>TOP 5 BATSMAN BY BOUNDARY%</vt:lpstr>
      <vt:lpstr>TOP 5 BOWLERS BY DOT BALL %</vt:lpstr>
      <vt:lpstr>TOP 4 TEAMS BY WINNING %</vt:lpstr>
      <vt:lpstr>TOP 2 TEAMS BY CHASING TARGET</vt:lpstr>
      <vt:lpstr>ORANGE CAP PREDICTION </vt:lpstr>
      <vt:lpstr>PURPLE CAP PREDICTION </vt:lpstr>
      <vt:lpstr>QUALIFYING TEAMS PREDICTION </vt:lpstr>
      <vt:lpstr>WINNER AND RUNNER UP PREDICTION </vt:lpstr>
      <vt:lpstr>TOP 3 ALL ROUNDERS</vt:lpstr>
      <vt:lpstr>DREAM 11</vt:lpstr>
      <vt:lpstr>THANK YOU CODEBASICS FOR CONDUCTING THE CHALLENGE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INSIGHTS AND PREDICTIONS FOR 2024</dc:title>
  <dc:creator>Tamanna Jethwani</dc:creator>
  <cp:lastModifiedBy>Tamanna Jethwani</cp:lastModifiedBy>
  <cp:revision>49</cp:revision>
  <dcterms:created xsi:type="dcterms:W3CDTF">2024-04-11T18:28:59Z</dcterms:created>
  <dcterms:modified xsi:type="dcterms:W3CDTF">2024-04-13T07:53:33Z</dcterms:modified>
</cp:coreProperties>
</file>